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07" r:id="rId4"/>
    <p:sldId id="335" r:id="rId5"/>
    <p:sldId id="298" r:id="rId6"/>
    <p:sldId id="257" r:id="rId7"/>
    <p:sldId id="326" r:id="rId8"/>
    <p:sldId id="299" r:id="rId9"/>
    <p:sldId id="296" r:id="rId10"/>
    <p:sldId id="297" r:id="rId11"/>
    <p:sldId id="302" r:id="rId12"/>
    <p:sldId id="318" r:id="rId13"/>
    <p:sldId id="336" r:id="rId14"/>
    <p:sldId id="319" r:id="rId15"/>
    <p:sldId id="300" r:id="rId16"/>
    <p:sldId id="305" r:id="rId17"/>
    <p:sldId id="341" r:id="rId18"/>
    <p:sldId id="337" r:id="rId19"/>
    <p:sldId id="338" r:id="rId20"/>
    <p:sldId id="301" r:id="rId21"/>
    <p:sldId id="303" r:id="rId22"/>
    <p:sldId id="342" r:id="rId23"/>
    <p:sldId id="278" r:id="rId24"/>
  </p:sldIdLst>
  <p:sldSz cx="9144000" cy="5143500" type="screen16x9"/>
  <p:notesSz cx="6858000" cy="9144000"/>
  <p:embeddedFontLst>
    <p:embeddedFont>
      <p:font typeface="Arvo" panose="02020500000000000000" charset="0"/>
      <p:regular r:id="rId27"/>
      <p:bold r:id="rId28"/>
      <p:italic r:id="rId29"/>
      <p:boldItalic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  <p:embeddedFont>
      <p:font typeface="微軟正黑體" panose="020B0604030504040204" pitchFamily="34" charset="-12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善治 陳" initials="善治" lastIdx="1" clrIdx="0">
    <p:extLst>
      <p:ext uri="{19B8F6BF-5375-455C-9EA6-DF929625EA0E}">
        <p15:presenceInfo xmlns:p15="http://schemas.microsoft.com/office/powerpoint/2012/main" userId="52a926abf3ce7b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68625" autoAdjust="0"/>
  </p:normalViewPr>
  <p:slideViewPr>
    <p:cSldViewPr snapToGrid="0">
      <p:cViewPr varScale="1">
        <p:scale>
          <a:sx n="77" d="100"/>
          <a:sy n="77" d="100"/>
        </p:scale>
        <p:origin x="18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C025B25-1DA2-4DD9-A14C-9325C6C324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E92139-E289-4071-AC0C-1BE952C14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B9EF-27D7-4AA7-BC49-D29FD357137F}" type="datetime5">
              <a:rPr lang="zh-TW" altLang="en-US" smtClean="0"/>
              <a:t>2023年2月23日星期四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14E57D-46BC-4F1F-BF63-14C49DF82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48E4EB-1EE9-457E-B9DC-E1399E604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430A-4C2F-4BBE-B9FA-12F6407855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20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Automotive Innovation</a:t>
            </a:r>
            <a:r>
              <a:rPr lang="zh-TW" altLang="en-US" dirty="0"/>
              <a:t>汽車創新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87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92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Google Shape;187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87" name="Google Shape;187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感興趣區域 </a:t>
                </a:r>
                <a:r>
                  <a:rPr lang="en-US" altLang="zh-TW" dirty="0"/>
                  <a:t>(AOI) </a:t>
                </a:r>
                <a:r>
                  <a:rPr lang="zh-TW" altLang="en-US" dirty="0"/>
                  <a:t>被定義為擋風玻璃、後視鏡、側窗和方向盤。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監控頻率計算為在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期間對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的監控掃視次數與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的持續時間成比例：監控頻率 </a:t>
                </a:r>
                <a:r>
                  <a:rPr lang="en-US" altLang="zh-TW" dirty="0"/>
                  <a:t>= AOI </a:t>
                </a:r>
                <a:r>
                  <a:rPr lang="zh-TW" altLang="en-US" dirty="0"/>
                  <a:t>固定計數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/>
                  <a:t>監控率計算為駕駛員監控 </a:t>
                </a:r>
                <a:r>
                  <a:rPr lang="en-US" altLang="zh-TW" dirty="0"/>
                  <a:t>AOI </a:t>
                </a:r>
                <a:r>
                  <a:rPr lang="zh-TW" altLang="en-US" dirty="0"/>
                  <a:t>所花費的時間與 </a:t>
                </a:r>
                <a:r>
                  <a:rPr lang="en-US" altLang="zh-TW" dirty="0"/>
                  <a:t>NDRT </a:t>
                </a:r>
                <a:r>
                  <a:rPr lang="zh-TW" altLang="en-US" dirty="0"/>
                  <a:t>的持續時間成比例：監控率</a:t>
                </a:r>
                <a:r>
                  <a:rPr lang="en-US" altLang="zh-TW" dirty="0"/>
                  <a:t>=AOI </a:t>
                </a:r>
                <a:r>
                  <a:rPr lang="zh-TW" altLang="en-US" dirty="0"/>
                  <a:t>總固定的持續時間</a:t>
                </a:r>
                <a:r>
                  <a:rPr lang="en-US" altLang="zh-TW" dirty="0"/>
                  <a:t>/NDRT </a:t>
                </a:r>
                <a:r>
                  <a:rPr lang="zh-TW" altLang="en-US" dirty="0"/>
                  <a:t>的持續時間。</a:t>
                </a:r>
                <a:r>
                  <a:rPr lang="zh-TW" altLang="en-US" i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1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dirty="0"/>
              <a:t>您需要手動啟動發動機、加速，並儘可能將速度保持在 </a:t>
            </a:r>
            <a:r>
              <a:rPr lang="en-US" altLang="zh-TW" dirty="0"/>
              <a:t>130 </a:t>
            </a:r>
            <a:r>
              <a:rPr lang="zh-TW" altLang="en-US" dirty="0"/>
              <a:t>公里</a:t>
            </a:r>
            <a:r>
              <a:rPr lang="en-US" altLang="zh-TW" dirty="0"/>
              <a:t>/</a:t>
            </a:r>
            <a:r>
              <a:rPr lang="zh-TW" altLang="en-US" dirty="0"/>
              <a:t>小時。</a:t>
            </a:r>
            <a:endParaRPr lang="en-US" altLang="zh-TW" dirty="0"/>
          </a:p>
          <a:p>
            <a:r>
              <a:rPr lang="zh-TW" altLang="en-US" dirty="0"/>
              <a:t>在聽到聲音消息和</a:t>
            </a:r>
            <a:r>
              <a:rPr lang="en-US" altLang="zh-TW" dirty="0"/>
              <a:t>/</a:t>
            </a:r>
            <a:r>
              <a:rPr lang="zh-TW" altLang="en-US" dirty="0"/>
              <a:t>或閱讀固定在儀表板上的智能手機上的消息後立即啟用 </a:t>
            </a:r>
            <a:r>
              <a:rPr lang="en-US" altLang="zh-TW" dirty="0"/>
              <a:t>FAD </a:t>
            </a:r>
            <a:r>
              <a:rPr lang="zh-TW" altLang="en-US" dirty="0"/>
              <a:t>系統。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2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95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03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81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沒有干預次數可能來自實驗單調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61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這種預期的 </a:t>
            </a:r>
            <a:r>
              <a:rPr lang="en-US" altLang="zh-TW" dirty="0"/>
              <a:t>MCR </a:t>
            </a:r>
            <a:r>
              <a:rPr lang="zh-TW" altLang="en-US" dirty="0"/>
              <a:t>反應時間改進可能是因為參與者更好地理解了自動化系統，導致他們在消息完全顯示之前恢復控制。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19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20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62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625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571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5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16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8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提高 </a:t>
            </a:r>
            <a:r>
              <a:rPr lang="en-US" altLang="zh-TW" dirty="0"/>
              <a:t>AD </a:t>
            </a:r>
            <a:r>
              <a:rPr lang="zh-TW" altLang="en-US" dirty="0"/>
              <a:t>系統的透明度可以顯著提高駕駛員的信任度。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擬人化</a:t>
            </a:r>
            <a:r>
              <a:rPr lang="en-US" altLang="zh-TW" dirty="0"/>
              <a:t>(</a:t>
            </a:r>
            <a:r>
              <a:rPr lang="zh-TW" altLang="en-US" dirty="0"/>
              <a:t>包括類人的聲音、外貌和性別</a:t>
            </a:r>
            <a:r>
              <a:rPr lang="en-US" altLang="zh-TW" dirty="0"/>
              <a:t>)[17</a:t>
            </a:r>
            <a:r>
              <a:rPr lang="zh-TW" altLang="en-US" dirty="0"/>
              <a:t>、</a:t>
            </a:r>
            <a:r>
              <a:rPr lang="en-US" altLang="zh-TW" dirty="0"/>
              <a:t>18] </a:t>
            </a:r>
            <a:r>
              <a:rPr lang="zh-TW" altLang="en-US" dirty="0"/>
              <a:t>以及在 </a:t>
            </a:r>
            <a:r>
              <a:rPr lang="en-US" altLang="zh-TW" dirty="0"/>
              <a:t>AD </a:t>
            </a:r>
            <a:r>
              <a:rPr lang="zh-TW" altLang="en-US" dirty="0"/>
              <a:t>系統和駕駛員之間共享目標 </a:t>
            </a:r>
            <a:r>
              <a:rPr lang="en-US" altLang="zh-TW" dirty="0"/>
              <a:t>[15]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255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3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38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0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74133" y="1386776"/>
            <a:ext cx="7092527" cy="14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全自動駕駛：信任和練習對手動恢復控制的影響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B5AFCA-673D-443A-A4E6-94E081CCC711}"/>
              </a:ext>
            </a:extLst>
          </p:cNvPr>
          <p:cNvSpPr txBox="1"/>
          <p:nvPr/>
        </p:nvSpPr>
        <p:spPr>
          <a:xfrm>
            <a:off x="756356" y="2911501"/>
            <a:ext cx="574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b="0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Fully Automated Driving Impact of Trust and Practice on Manual Control Recovery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E14489-83F2-468A-A571-A57C537900E3}"/>
              </a:ext>
            </a:extLst>
          </p:cNvPr>
          <p:cNvSpPr/>
          <p:nvPr/>
        </p:nvSpPr>
        <p:spPr>
          <a:xfrm>
            <a:off x="3873500" y="42659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陳善治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指導教授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柳永青 教授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A46F4B-FCA5-4601-97C0-ADCA7DCB1187}"/>
              </a:ext>
            </a:extLst>
          </p:cNvPr>
          <p:cNvSpPr txBox="1"/>
          <p:nvPr/>
        </p:nvSpPr>
        <p:spPr>
          <a:xfrm>
            <a:off x="0" y="4178490"/>
            <a:ext cx="6809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fr-FR" altLang="zh-TW" dirty="0"/>
              <a:t>William Payre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 al.</a:t>
            </a: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fr-FR" altLang="zh-TW" dirty="0"/>
              <a:t>HUMAN FACTORS</a:t>
            </a: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年分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2015 </a:t>
            </a:r>
            <a:endParaRPr lang="zh-TW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3-2 </a:t>
            </a:r>
            <a:r>
              <a:rPr lang="zh-TW" altLang="en-US" dirty="0"/>
              <a:t>儀器設備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BC478-0FBB-4804-8425-449240B56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BC591EF-D2DF-4D50-B835-2874263C3948}"/>
              </a:ext>
            </a:extLst>
          </p:cNvPr>
          <p:cNvSpPr txBox="1">
            <a:spLocks/>
          </p:cNvSpPr>
          <p:nvPr/>
        </p:nvSpPr>
        <p:spPr>
          <a:xfrm>
            <a:off x="293683" y="1416004"/>
            <a:ext cx="4929827" cy="3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使用了法國交通、發展和網絡科學技術研究所 </a:t>
            </a:r>
            <a:r>
              <a:rPr lang="en-US" altLang="zh-TW" dirty="0"/>
              <a:t>(IFSTTAR) </a:t>
            </a:r>
            <a:r>
              <a:rPr lang="zh-TW" altLang="en-US" dirty="0"/>
              <a:t>的駕駛模擬器。</a:t>
            </a:r>
            <a:endParaRPr lang="en-US" altLang="zh-TW" dirty="0"/>
          </a:p>
          <a:p>
            <a:r>
              <a:rPr lang="zh-TW" altLang="en-US" sz="2000" dirty="0"/>
              <a:t>該設備有 </a:t>
            </a:r>
            <a:r>
              <a:rPr lang="en-US" altLang="zh-TW" sz="2000" dirty="0"/>
              <a:t>10 </a:t>
            </a:r>
            <a:r>
              <a:rPr lang="zh-TW" altLang="en-US" sz="2000" dirty="0"/>
              <a:t>個螢幕可提供 </a:t>
            </a:r>
            <a:r>
              <a:rPr lang="en-US" altLang="zh-TW" sz="2000" dirty="0"/>
              <a:t>360° </a:t>
            </a:r>
            <a:r>
              <a:rPr lang="zh-TW" altLang="en-US" sz="2000" dirty="0"/>
              <a:t>視野。</a:t>
            </a:r>
            <a:endParaRPr lang="en-US" altLang="zh-TW" sz="2000" dirty="0"/>
          </a:p>
          <a:p>
            <a:r>
              <a:rPr lang="zh-TW" altLang="en-US" sz="2000" dirty="0"/>
              <a:t>模擬室內使用了喇叭，可顯示相同的介面和語音訊息。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28C96A-6625-4CE4-9E01-9F3CD5B7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112" y="1416004"/>
            <a:ext cx="3233994" cy="30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00082B7-85A5-4B89-9F75-9831A949777D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完成了兩份問卷，一份在使用模擬器之前，一份在使用模擬器之後。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使用駕駛模擬器</a:t>
            </a:r>
          </a:p>
        </p:txBody>
      </p:sp>
    </p:spTree>
    <p:extLst>
      <p:ext uri="{BB962C8B-B14F-4D97-AF65-F5344CB8AC3E}">
        <p14:creationId xmlns:p14="http://schemas.microsoft.com/office/powerpoint/2010/main" val="86457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B243C86-8A44-42C3-8C75-30BF62A0D039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自變項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組別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組間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簡單練習、詳細練習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MCR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組內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1MCR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、警急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MCR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、預期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2MCR</a:t>
            </a:r>
          </a:p>
          <a:p>
            <a:r>
              <a:rPr lang="zh-TW" altLang="en-US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依變項</a:t>
            </a:r>
            <a:r>
              <a:rPr lang="en-US" altLang="zh-TW" sz="1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信任問卷、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可接受性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由發出警報直到做出煞車反應的時間、干預次數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22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B243C86-8A44-42C3-8C75-30BF62A0D039}"/>
              </a:ext>
            </a:extLst>
          </p:cNvPr>
          <p:cNvSpPr txBox="1">
            <a:spLocks/>
          </p:cNvSpPr>
          <p:nvPr/>
        </p:nvSpPr>
        <p:spPr>
          <a:xfrm>
            <a:off x="5581188" y="1599978"/>
            <a:ext cx="3370644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場景為雙向共</a:t>
            </a:r>
            <a:r>
              <a:rPr lang="en-US" altLang="zh-TW" sz="1800" dirty="0"/>
              <a:t>4</a:t>
            </a:r>
            <a:r>
              <a:rPr lang="zh-TW" altLang="en-US" sz="1800" dirty="0"/>
              <a:t>線道的高速公路，事件流程如左表。</a:t>
            </a:r>
            <a:endParaRPr lang="en-US" altLang="zh-TW" sz="1800" dirty="0"/>
          </a:p>
          <a:p>
            <a:r>
              <a:rPr lang="zh-TW" altLang="en-US" sz="1800" dirty="0"/>
              <a:t>粗體字代表車輛為自動化模式。</a:t>
            </a:r>
            <a:endParaRPr lang="en-US" altLang="zh-TW" sz="1800" dirty="0"/>
          </a:p>
          <a:p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0DF3A2-BA72-453A-BFFC-F5AC6C053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3" y="1057005"/>
            <a:ext cx="5079780" cy="40410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1063C7-8C1F-4854-9A62-89793A65F2EC}"/>
              </a:ext>
            </a:extLst>
          </p:cNvPr>
          <p:cNvSpPr/>
          <p:nvPr/>
        </p:nvSpPr>
        <p:spPr>
          <a:xfrm>
            <a:off x="1456267" y="3860800"/>
            <a:ext cx="3781777" cy="11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23AEB23-7F08-4451-8564-1A391BAD3FA5}"/>
              </a:ext>
            </a:extLst>
          </p:cNvPr>
          <p:cNvSpPr/>
          <p:nvPr/>
        </p:nvSpPr>
        <p:spPr>
          <a:xfrm>
            <a:off x="1456267" y="4935411"/>
            <a:ext cx="3781777" cy="11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BD2796D-A687-4E9D-9927-12BA7AEDEDD2}"/>
              </a:ext>
            </a:extLst>
          </p:cNvPr>
          <p:cNvSpPr/>
          <p:nvPr/>
        </p:nvSpPr>
        <p:spPr>
          <a:xfrm>
            <a:off x="1456267" y="4619952"/>
            <a:ext cx="3781777" cy="11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71590C-625B-4AB4-81D8-40A883F076B6}"/>
              </a:ext>
            </a:extLst>
          </p:cNvPr>
          <p:cNvSpPr txBox="1"/>
          <p:nvPr/>
        </p:nvSpPr>
        <p:spPr>
          <a:xfrm>
            <a:off x="293683" y="3973689"/>
            <a:ext cx="116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需接管部分</a:t>
            </a:r>
          </a:p>
        </p:txBody>
      </p:sp>
    </p:spTree>
    <p:extLst>
      <p:ext uri="{BB962C8B-B14F-4D97-AF65-F5344CB8AC3E}">
        <p14:creationId xmlns:p14="http://schemas.microsoft.com/office/powerpoint/2010/main" val="196488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3-5 </a:t>
            </a:r>
            <a:r>
              <a:rPr lang="zh-TW" altLang="en-US" dirty="0"/>
              <a:t>實驗程序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B36FE4-109F-419C-9EEA-6574FD039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3BE48AD-0499-4DBE-A44F-849F71B43B46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告知受測者任務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問卷前側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分別對兩組受測者進行不同的實驗解說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簡單、詳細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練習模擬環境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實際進行實驗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問卷後側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7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BD20A49-11E5-4ED6-BD7A-F3822D300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932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可接受性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&amp;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興趣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問卷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42178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實驗前問卷信度為</a:t>
            </a:r>
            <a:r>
              <a:rPr lang="en-US" altLang="zh-TW" dirty="0"/>
              <a:t>(α = .79)</a:t>
            </a:r>
          </a:p>
          <a:p>
            <a:r>
              <a:rPr lang="zh-TW" altLang="en-US" dirty="0"/>
              <a:t>實驗後問卷信度為</a:t>
            </a:r>
            <a:r>
              <a:rPr lang="en-US" altLang="zh-TW" dirty="0"/>
              <a:t>(α = .79)</a:t>
            </a:r>
          </a:p>
          <a:p>
            <a:r>
              <a:rPr lang="zh-TW" altLang="en-US" dirty="0"/>
              <a:t>實驗前後的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接受度</a:t>
            </a:r>
            <a:r>
              <a:rPr lang="zh-TW" altLang="en-US" dirty="0"/>
              <a:t>沒有顯著差異</a:t>
            </a:r>
            <a:r>
              <a:rPr lang="en-US" altLang="zh-TW" dirty="0"/>
              <a:t>F(1, 68) = 0.5</a:t>
            </a:r>
            <a:r>
              <a:rPr lang="zh-TW" altLang="en-US" dirty="0"/>
              <a:t>，</a:t>
            </a:r>
            <a:r>
              <a:rPr lang="en-US" altLang="zh-TW" dirty="0"/>
              <a:t>p = .83</a:t>
            </a:r>
          </a:p>
          <a:p>
            <a:r>
              <a:rPr lang="zh-TW" altLang="en-US" dirty="0"/>
              <a:t>實驗前的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興趣</a:t>
            </a:r>
            <a:r>
              <a:rPr lang="zh-TW" altLang="en-US" dirty="0"/>
              <a:t>大於實驗後</a:t>
            </a:r>
            <a:r>
              <a:rPr lang="en-US" altLang="zh-TW" dirty="0"/>
              <a:t>F(1, 66) = 4.8, p &lt; .05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12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信任問卷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42178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實驗前問卷信度為</a:t>
            </a:r>
            <a:r>
              <a:rPr lang="en-US" altLang="zh-TW" dirty="0"/>
              <a:t>(α = .82)</a:t>
            </a:r>
          </a:p>
          <a:p>
            <a:r>
              <a:rPr lang="zh-TW" altLang="en-US" dirty="0"/>
              <a:t>實驗後問卷信度為</a:t>
            </a:r>
            <a:r>
              <a:rPr lang="en-US" altLang="zh-TW" dirty="0"/>
              <a:t>(α = .82)</a:t>
            </a:r>
          </a:p>
          <a:p>
            <a:r>
              <a:rPr lang="zh-TW" altLang="en-US" dirty="0"/>
              <a:t>實驗前後的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信任</a:t>
            </a:r>
            <a:r>
              <a:rPr lang="zh-TW" altLang="en-US" dirty="0"/>
              <a:t>沒有顯著差異</a:t>
            </a:r>
            <a:r>
              <a:rPr lang="en-US" altLang="zh-TW" dirty="0"/>
              <a:t>F(1, 68) = 0.5</a:t>
            </a:r>
            <a:r>
              <a:rPr lang="zh-TW" altLang="en-US" dirty="0"/>
              <a:t>，</a:t>
            </a:r>
            <a:r>
              <a:rPr lang="en-US" altLang="zh-TW" dirty="0"/>
              <a:t>p = .83</a:t>
            </a: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信任</a:t>
            </a:r>
            <a:r>
              <a:rPr lang="zh-TW" altLang="en-US" dirty="0"/>
              <a:t>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干預次數</a:t>
            </a:r>
            <a:r>
              <a:rPr lang="zh-TW" altLang="en-US" dirty="0"/>
              <a:t>之間沒有顯著相關性 </a:t>
            </a:r>
            <a:r>
              <a:rPr lang="en-US" altLang="zh-TW" dirty="0"/>
              <a:t>(r = –.15, p = .22)</a:t>
            </a: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信任</a:t>
            </a:r>
            <a:r>
              <a:rPr lang="zh-TW" altLang="en-US" dirty="0"/>
              <a:t>和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MCR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反應時間</a:t>
            </a:r>
            <a:r>
              <a:rPr lang="zh-TW" altLang="en-US" dirty="0"/>
              <a:t>之間有正相關 </a:t>
            </a:r>
            <a:r>
              <a:rPr lang="en-US" altLang="zh-TW" dirty="0"/>
              <a:t>(r = .63</a:t>
            </a:r>
            <a:r>
              <a:rPr lang="zh-TW" altLang="en-US" dirty="0"/>
              <a:t>，</a:t>
            </a:r>
            <a:r>
              <a:rPr lang="en-US" altLang="zh-TW" dirty="0"/>
              <a:t>p &lt; .001)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26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反應時間成對比較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42178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的反應時間比預期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的反應時間更快，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F(1, 54) = 584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 &lt; .001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緊急的反應時間比預期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的反應時間更快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F(1, 56) = 141.9, p &lt; .001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的反應時間比緊急的反應時間更快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F(1, 51) = 40.1, p &lt; .001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C489D64-C642-49D0-8D9C-3DEAED3A4901}"/>
              </a:ext>
            </a:extLst>
          </p:cNvPr>
          <p:cNvSpPr txBox="1"/>
          <p:nvPr/>
        </p:nvSpPr>
        <p:spPr>
          <a:xfrm>
            <a:off x="2403797" y="415025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反應速度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2&gt;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65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練習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436B1A9-BC85-400F-A7DA-E59507526A71}"/>
              </a:ext>
            </a:extLst>
          </p:cNvPr>
          <p:cNvSpPr txBox="1">
            <a:spLocks/>
          </p:cNvSpPr>
          <p:nvPr/>
        </p:nvSpPr>
        <p:spPr>
          <a:xfrm>
            <a:off x="293683" y="1442178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平均反應時間均未受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的顯著影響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對預期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F(1, 61) = .63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= .43</a:t>
            </a: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對預期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F(1, 54) = .08, p = .77</a:t>
            </a: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對警急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的反應時間，</a:t>
            </a:r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F(1, 58) = 1.16, p=.29</a:t>
            </a:r>
          </a:p>
          <a:p>
            <a:pPr lvl="1"/>
            <a:r>
              <a:rPr lang="fr-FR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 = .29,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7E5740-5D1F-411F-BD75-D8DFFCB4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71" y="3031694"/>
            <a:ext cx="5387807" cy="192040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F12BA79-506C-4CB2-9586-506C176C391D}"/>
              </a:ext>
            </a:extLst>
          </p:cNvPr>
          <p:cNvSpPr txBox="1"/>
          <p:nvPr/>
        </p:nvSpPr>
        <p:spPr>
          <a:xfrm>
            <a:off x="3657600" y="4309110"/>
            <a:ext cx="331470" cy="32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3624B6A-926A-45D5-B159-C83DD1E60BE9}"/>
              </a:ext>
            </a:extLst>
          </p:cNvPr>
          <p:cNvSpPr txBox="1"/>
          <p:nvPr/>
        </p:nvSpPr>
        <p:spPr>
          <a:xfrm>
            <a:off x="4823464" y="4320858"/>
            <a:ext cx="331470" cy="32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9EEAFD-91B1-44A6-9131-976127070032}"/>
              </a:ext>
            </a:extLst>
          </p:cNvPr>
          <p:cNvSpPr txBox="1"/>
          <p:nvPr/>
        </p:nvSpPr>
        <p:spPr>
          <a:xfrm>
            <a:off x="4077820" y="4638233"/>
            <a:ext cx="331470" cy="32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A22E6B-0595-4A67-9829-D3BC82DE0EDD}"/>
              </a:ext>
            </a:extLst>
          </p:cNvPr>
          <p:cNvSpPr txBox="1"/>
          <p:nvPr/>
        </p:nvSpPr>
        <p:spPr>
          <a:xfrm>
            <a:off x="6029464" y="3264631"/>
            <a:ext cx="2601765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簡單練習下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zh-TW" altLang="en-US" dirty="0"/>
              <a:t>  預期</a:t>
            </a:r>
            <a:r>
              <a:rPr lang="en-US" altLang="zh-TW" dirty="0"/>
              <a:t>1</a:t>
            </a:r>
            <a:r>
              <a:rPr lang="zh-TW" altLang="en-US" dirty="0"/>
              <a:t>與預期</a:t>
            </a:r>
            <a:r>
              <a:rPr lang="en-US" altLang="zh-TW" dirty="0"/>
              <a:t>2</a:t>
            </a:r>
            <a:r>
              <a:rPr lang="zh-TW" altLang="en-US" dirty="0"/>
              <a:t>的反應時間相關、緊急的反應時間也與信任相關。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詳細練習下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zh-TW" altLang="en-US" dirty="0"/>
              <a:t>   預期</a:t>
            </a:r>
            <a:r>
              <a:rPr lang="en-US" altLang="zh-TW" dirty="0"/>
              <a:t>1</a:t>
            </a:r>
            <a:r>
              <a:rPr lang="zh-TW" altLang="en-US" dirty="0"/>
              <a:t>與預期</a:t>
            </a:r>
            <a:r>
              <a:rPr lang="en-US" altLang="zh-TW" dirty="0"/>
              <a:t>2</a:t>
            </a:r>
            <a:r>
              <a:rPr lang="zh-TW" altLang="en-US" dirty="0"/>
              <a:t>的反應時間相關。</a:t>
            </a:r>
          </a:p>
        </p:txBody>
      </p:sp>
    </p:spTree>
    <p:extLst>
      <p:ext uri="{BB962C8B-B14F-4D97-AF65-F5344CB8AC3E}">
        <p14:creationId xmlns:p14="http://schemas.microsoft.com/office/powerpoint/2010/main" val="25519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dist"/>
            <a:r>
              <a:rPr lang="zh-TW" altLang="en-US" dirty="0">
                <a:cs typeface="+mn-ea"/>
                <a:sym typeface="+mn-lt"/>
              </a:rPr>
              <a:t>背景動機及目的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8328064-37FD-405F-AEA8-2D33809A5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結果與討論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6DAFE9-77BC-4039-9882-E40CDA15C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56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5. </a:t>
            </a:r>
            <a:r>
              <a:rPr lang="zh-TW" altLang="en-US" dirty="0"/>
              <a:t>結果與討論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E9A798-8A0B-4A29-A6A9-76D022E36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36DE0368-88A3-4E10-B042-B476C487AFA9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2000" dirty="0"/>
              <a:t>在預期下恢復手動控制時，不受信任的影響</a:t>
            </a:r>
            <a:endParaRPr lang="en-US" altLang="zh-TW" sz="2000" dirty="0"/>
          </a:p>
          <a:p>
            <a:r>
              <a:rPr lang="zh-TW" altLang="en-US" sz="2000" dirty="0"/>
              <a:t>高度信任與緊急情況下的 </a:t>
            </a:r>
            <a:r>
              <a:rPr lang="en-US" altLang="zh-TW" sz="2000" dirty="0"/>
              <a:t>MCR </a:t>
            </a:r>
            <a:r>
              <a:rPr lang="zh-TW" altLang="en-US" sz="2000" dirty="0"/>
              <a:t>反應時間呈正相關，可能是因駕駛自滿所導致。</a:t>
            </a:r>
            <a:endParaRPr lang="en-US" altLang="zh-TW" sz="2000" dirty="0"/>
          </a:p>
          <a:p>
            <a:r>
              <a:rPr lang="zh-TW" altLang="en-US" dirty="0"/>
              <a:t>練習對 </a:t>
            </a:r>
            <a:r>
              <a:rPr lang="en-US" altLang="zh-TW" dirty="0"/>
              <a:t>MCR </a:t>
            </a:r>
            <a:r>
              <a:rPr lang="zh-TW" altLang="en-US" dirty="0"/>
              <a:t>反應時間沒有影響，無論是預期的還是在緊急情況下，僅對信任有影響。</a:t>
            </a:r>
            <a:endParaRPr lang="en-US" altLang="zh-TW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51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5. </a:t>
            </a:r>
            <a:r>
              <a:rPr lang="zh-TW" altLang="en-US" dirty="0"/>
              <a:t>結果與討論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E9A798-8A0B-4A29-A6A9-76D022E36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36DE0368-88A3-4E10-B042-B476C487AFA9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參與者在練習條件後，在緊急情況下對 </a:t>
            </a:r>
            <a:r>
              <a:rPr lang="en-US" altLang="zh-TW" dirty="0"/>
              <a:t>FAD </a:t>
            </a:r>
            <a:r>
              <a:rPr lang="zh-TW" altLang="en-US" dirty="0"/>
              <a:t>的高度信任會對駕駛性能</a:t>
            </a:r>
            <a:r>
              <a:rPr lang="en-US" altLang="zh-TW" dirty="0"/>
              <a:t>(</a:t>
            </a:r>
            <a:r>
              <a:rPr lang="zh-TW" altLang="en-US" dirty="0"/>
              <a:t>即 </a:t>
            </a:r>
            <a:r>
              <a:rPr lang="en-US" altLang="zh-TW" dirty="0"/>
              <a:t>MCR </a:t>
            </a:r>
            <a:r>
              <a:rPr lang="zh-TW" altLang="en-US" dirty="0"/>
              <a:t>反應時間</a:t>
            </a:r>
            <a:r>
              <a:rPr lang="en-US" altLang="zh-TW" dirty="0"/>
              <a:t>)</a:t>
            </a:r>
            <a:r>
              <a:rPr lang="zh-TW" altLang="en-US" dirty="0"/>
              <a:t>產生負面影響。 這種負面影響在詳細練習下就能夠解決。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080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  <a:endParaRPr sz="2000" b="1" dirty="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A23437-4017-4517-BECA-5F247F393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1-1</a:t>
            </a:r>
            <a:r>
              <a:rPr lang="zh-TW" altLang="en-US" dirty="0"/>
              <a:t> 背景動機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730CE52-1A23-4C96-9649-CAE5932C1DA8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隨著汽車的自動化程度越來越高，車輛自動化的程度將達到全自動駕駛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(FAD)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FAD </a:t>
            </a:r>
            <a:r>
              <a:rPr lang="zh-TW" altLang="en-US" dirty="0"/>
              <a:t>在以下方面具有高自動化水平：</a:t>
            </a:r>
            <a:endParaRPr lang="en-US" altLang="zh-TW" dirty="0"/>
          </a:p>
          <a:p>
            <a:pPr lvl="1"/>
            <a:r>
              <a:rPr lang="en-US" altLang="zh-TW" sz="1600" dirty="0"/>
              <a:t>(a) </a:t>
            </a:r>
            <a:r>
              <a:rPr lang="zh-TW" altLang="en-US" sz="1600" dirty="0"/>
              <a:t>訊息採集</a:t>
            </a:r>
            <a:r>
              <a:rPr lang="en-US" altLang="zh-TW" sz="1600" dirty="0"/>
              <a:t>:(</a:t>
            </a:r>
            <a:r>
              <a:rPr lang="zh-TW" altLang="en-US" sz="1600" dirty="0"/>
              <a:t>即感應和記錄輸入數據：車道標記、附近物體</a:t>
            </a:r>
            <a:r>
              <a:rPr lang="en-US" altLang="zh-TW" sz="1600" dirty="0"/>
              <a:t>)</a:t>
            </a:r>
          </a:p>
          <a:p>
            <a:pPr lvl="1"/>
            <a:r>
              <a:rPr lang="en-US" altLang="zh-TW" sz="1600" dirty="0"/>
              <a:t>(b ) </a:t>
            </a:r>
            <a:r>
              <a:rPr lang="zh-TW" altLang="en-US" sz="1600" dirty="0"/>
              <a:t>訊息分析</a:t>
            </a:r>
            <a:r>
              <a:rPr lang="en-US" altLang="zh-TW" sz="1600" dirty="0"/>
              <a:t>:(</a:t>
            </a:r>
            <a:r>
              <a:rPr lang="zh-TW" altLang="en-US" sz="1600" dirty="0"/>
              <a:t>即推理過程和預測：車輛之間所需的安全距離</a:t>
            </a:r>
            <a:r>
              <a:rPr lang="en-US" altLang="zh-TW" sz="1600" dirty="0"/>
              <a:t>)</a:t>
            </a:r>
          </a:p>
          <a:p>
            <a:pPr lvl="1"/>
            <a:r>
              <a:rPr lang="en-US" altLang="zh-TW" sz="1600" dirty="0"/>
              <a:t>(c) </a:t>
            </a:r>
            <a:r>
              <a:rPr lang="zh-TW" altLang="en-US" sz="1600" dirty="0"/>
              <a:t>決策選擇</a:t>
            </a:r>
            <a:r>
              <a:rPr lang="en-US" altLang="zh-TW" sz="1600" dirty="0"/>
              <a:t>:(</a:t>
            </a:r>
            <a:r>
              <a:rPr lang="zh-TW" altLang="en-US" sz="1600" dirty="0"/>
              <a:t>即在備選方案中進行選擇：選擇次要道路以避免交通</a:t>
            </a:r>
            <a:r>
              <a:rPr lang="en-US" altLang="zh-TW" sz="1600" dirty="0"/>
              <a:t>)</a:t>
            </a:r>
          </a:p>
          <a:p>
            <a:pPr lvl="1"/>
            <a:r>
              <a:rPr lang="en-US" altLang="zh-TW" sz="1600" dirty="0"/>
              <a:t>(d)</a:t>
            </a:r>
            <a:r>
              <a:rPr lang="zh-TW" altLang="en-US" sz="1600" dirty="0"/>
              <a:t>行動實施</a:t>
            </a:r>
            <a:r>
              <a:rPr lang="en-US" altLang="zh-TW" sz="1600" dirty="0"/>
              <a:t>:(</a:t>
            </a:r>
            <a:r>
              <a:rPr lang="zh-TW" altLang="en-US" sz="1600" dirty="0"/>
              <a:t>即執行所選擇的 動作：超車、剎車、加速等</a:t>
            </a:r>
            <a:r>
              <a:rPr lang="en-US" altLang="zh-TW" sz="1600" dirty="0"/>
              <a:t>)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9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1-2</a:t>
            </a:r>
            <a:r>
              <a:rPr lang="zh-TW" altLang="en-US" dirty="0"/>
              <a:t> 目的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730CE52-1A23-4C96-9649-CAE5932C1DA8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當人對自動化系統的信任大於系統的能力時，就會出現過度信任，而不信任是指一個人不相信自動化的能力 ，同時適當的信任對於自動化系統的使用是非常重要的</a:t>
            </a:r>
            <a:r>
              <a:rPr lang="en-US" altLang="zh-TW" dirty="0"/>
              <a:t>(Lee &amp; See, 2004)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自動駕駛的能力並非完美，當發生錯誤時駕駛就必須</a:t>
            </a:r>
            <a:r>
              <a:rPr lang="zh-TW" altLang="en-US" u="sng" dirty="0"/>
              <a:t>手動控制恢復 </a:t>
            </a:r>
            <a:r>
              <a:rPr lang="en-US" altLang="zh-TW" u="sng" dirty="0"/>
              <a:t>(MCR) </a:t>
            </a:r>
            <a:r>
              <a:rPr lang="zh-TW" altLang="en-US" dirty="0"/>
              <a:t>時，此時信任與駕駛的行為可能相關。</a:t>
            </a:r>
            <a:endParaRPr lang="en-US" altLang="zh-TW" dirty="0"/>
          </a:p>
          <a:p>
            <a:r>
              <a:rPr lang="zh-TW" altLang="en-US" dirty="0"/>
              <a:t>駕駛練習</a:t>
            </a:r>
            <a:r>
              <a:rPr lang="en-US" altLang="zh-TW" u="sng" dirty="0"/>
              <a:t>MCR</a:t>
            </a:r>
            <a:r>
              <a:rPr lang="zh-TW" altLang="en-US" dirty="0"/>
              <a:t>得越多表現就越好，但問題是需要多少的練習才能提高 </a:t>
            </a:r>
            <a:r>
              <a:rPr lang="en-US" altLang="zh-TW" dirty="0"/>
              <a:t>FAD </a:t>
            </a:r>
            <a:r>
              <a:rPr lang="zh-TW" altLang="en-US" dirty="0"/>
              <a:t>技能。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83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文獻探討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E2B1A88-F840-42DF-92CF-8480363334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43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85D324-F0EA-4719-BC2B-F6D29D389DF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當車輛失控時就會需要掌控車輛，因此駕駛員就會有面臨困難時需面對</a:t>
            </a:r>
            <a:r>
              <a:rPr lang="fr-FR" altLang="zh-TW" dirty="0"/>
              <a:t>MCR</a:t>
            </a:r>
            <a:r>
              <a:rPr lang="zh-TW" altLang="en-US" dirty="0"/>
              <a:t>的問題</a:t>
            </a:r>
            <a:r>
              <a:rPr lang="fr-FR" altLang="zh-TW" dirty="0"/>
              <a:t> </a:t>
            </a:r>
            <a:r>
              <a:rPr lang="en-US" altLang="zh-TW" dirty="0"/>
              <a:t>(</a:t>
            </a:r>
            <a:r>
              <a:rPr lang="fr-FR" altLang="zh-TW" dirty="0"/>
              <a:t>Desmond</a:t>
            </a:r>
            <a:r>
              <a:rPr lang="zh-TW" altLang="fr-FR" dirty="0"/>
              <a:t>、</a:t>
            </a:r>
            <a:r>
              <a:rPr lang="fr-FR" altLang="zh-TW" dirty="0"/>
              <a:t>Hancock </a:t>
            </a:r>
            <a:r>
              <a:rPr lang="zh-TW" altLang="en-US" dirty="0"/>
              <a:t>和 </a:t>
            </a:r>
            <a:r>
              <a:rPr lang="fr-FR" altLang="zh-TW" dirty="0"/>
              <a:t>Monette</a:t>
            </a:r>
            <a:r>
              <a:rPr lang="zh-TW" altLang="fr-FR" dirty="0"/>
              <a:t>，</a:t>
            </a:r>
            <a:r>
              <a:rPr lang="fr-FR" altLang="zh-TW" dirty="0"/>
              <a:t>1998 </a:t>
            </a:r>
            <a:r>
              <a:rPr lang="zh-TW" altLang="en-US" dirty="0"/>
              <a:t>年；</a:t>
            </a:r>
            <a:r>
              <a:rPr lang="fr-FR" altLang="zh-TW" dirty="0"/>
              <a:t>de Waard</a:t>
            </a:r>
            <a:r>
              <a:rPr lang="zh-TW" altLang="fr-FR" dirty="0"/>
              <a:t>、</a:t>
            </a:r>
            <a:r>
              <a:rPr lang="fr-FR" altLang="zh-TW" dirty="0"/>
              <a:t>van der Hulst</a:t>
            </a:r>
            <a:r>
              <a:rPr lang="zh-TW" altLang="fr-FR" dirty="0"/>
              <a:t>、</a:t>
            </a:r>
            <a:r>
              <a:rPr lang="fr-FR" altLang="zh-TW" dirty="0"/>
              <a:t>Hoedemaeker </a:t>
            </a:r>
            <a:r>
              <a:rPr lang="zh-TW" altLang="en-US" dirty="0"/>
              <a:t>和 </a:t>
            </a:r>
            <a:r>
              <a:rPr lang="fr-FR" altLang="zh-TW" dirty="0"/>
              <a:t>Brookhuis</a:t>
            </a:r>
            <a:r>
              <a:rPr lang="zh-TW" altLang="fr-FR" dirty="0"/>
              <a:t>，</a:t>
            </a:r>
            <a:r>
              <a:rPr lang="fr-FR" altLang="zh-TW" dirty="0"/>
              <a:t>1999 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如果避免過度信任和不信任，則可以改進人機互動的關係。 此外若過度信任自適應巡航控制 </a:t>
            </a:r>
            <a:r>
              <a:rPr lang="en-US" altLang="zh-TW" dirty="0"/>
              <a:t>(ACC) </a:t>
            </a:r>
            <a:r>
              <a:rPr lang="zh-TW" altLang="en-US" dirty="0"/>
              <a:t>時，自滿情緒可能會影響駕駛員的安全</a:t>
            </a:r>
            <a:r>
              <a:rPr lang="en-US" altLang="zh-TW" dirty="0"/>
              <a:t>(Inagaki </a:t>
            </a:r>
            <a:r>
              <a:rPr lang="zh-TW" altLang="en-US" dirty="0"/>
              <a:t>和 </a:t>
            </a:r>
            <a:r>
              <a:rPr lang="en-US" altLang="zh-TW" dirty="0"/>
              <a:t>Furukawa</a:t>
            </a:r>
            <a:r>
              <a:rPr lang="zh-TW" altLang="en-US" dirty="0"/>
              <a:t>，</a:t>
            </a:r>
            <a:r>
              <a:rPr lang="en-US" altLang="zh-TW" dirty="0"/>
              <a:t>2004 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85D324-F0EA-4719-BC2B-F6D29D389DF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培訓不足被認為是導致某些飛行事故中的因素之一</a:t>
            </a:r>
            <a:r>
              <a:rPr lang="en-US" altLang="zh-TW" dirty="0"/>
              <a:t>(</a:t>
            </a:r>
            <a:r>
              <a:rPr lang="zh-TW" altLang="en-US" dirty="0"/>
              <a:t>聯邦航空管理局</a:t>
            </a:r>
            <a:r>
              <a:rPr lang="en-US" altLang="zh-TW" dirty="0"/>
              <a:t>, 2013 )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如果操作者未經過充分訓練，則自動化系統中的人機系統控制轉換將嚴重影響安全</a:t>
            </a:r>
            <a:r>
              <a:rPr lang="en-US" altLang="zh-TW" dirty="0"/>
              <a:t>(Inagaki, 2006 )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73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/>
              <a:t>方法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9448BC-4E7E-4BFF-AE6A-49CEBE949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7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3-1 </a:t>
            </a:r>
            <a:r>
              <a:rPr lang="zh-TW" altLang="en-US" dirty="0"/>
              <a:t>受測者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7B75D4-A9E8-4223-8C79-84CE3FDEA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612F13E-D78C-47E6-9181-1B598F3573A6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名持有有效駕駛執照的司機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(37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名男性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參加了這項研究。</a:t>
            </a:r>
          </a:p>
        </p:txBody>
      </p:sp>
    </p:spTree>
    <p:extLst>
      <p:ext uri="{BB962C8B-B14F-4D97-AF65-F5344CB8AC3E}">
        <p14:creationId xmlns:p14="http://schemas.microsoft.com/office/powerpoint/2010/main" val="239136617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1354</Words>
  <Application>Microsoft Office PowerPoint</Application>
  <PresentationFormat>如螢幕大小 (16:9)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Arial</vt:lpstr>
      <vt:lpstr>Arvo</vt:lpstr>
      <vt:lpstr>Roboto Condensed</vt:lpstr>
      <vt:lpstr>Franklin Gothic Book</vt:lpstr>
      <vt:lpstr>微軟正黑體</vt:lpstr>
      <vt:lpstr>Roboto Condensed Light</vt:lpstr>
      <vt:lpstr>Salerio template</vt:lpstr>
      <vt:lpstr>全自動駕駛：信任和練習對手動恢復控制的影響</vt:lpstr>
      <vt:lpstr>背景動機及目的</vt:lpstr>
      <vt:lpstr>1-1 背景動機</vt:lpstr>
      <vt:lpstr>1-2 目的</vt:lpstr>
      <vt:lpstr>文獻探討</vt:lpstr>
      <vt:lpstr>2.相關文獻</vt:lpstr>
      <vt:lpstr>2.相關文獻</vt:lpstr>
      <vt:lpstr>方法</vt:lpstr>
      <vt:lpstr>3-1 受測者</vt:lpstr>
      <vt:lpstr>3-2 儀器設備</vt:lpstr>
      <vt:lpstr>3-3 受測者工作</vt:lpstr>
      <vt:lpstr>3-4 實驗設計</vt:lpstr>
      <vt:lpstr>3-4 實驗設計</vt:lpstr>
      <vt:lpstr>3-5 實驗程序</vt:lpstr>
      <vt:lpstr>結果</vt:lpstr>
      <vt:lpstr>4. 結果(可接受性&amp;興趣)問卷</vt:lpstr>
      <vt:lpstr>4. 結果:信任問卷</vt:lpstr>
      <vt:lpstr>4. 結果-反應時間成對比較</vt:lpstr>
      <vt:lpstr>4. 結果-練習</vt:lpstr>
      <vt:lpstr>結果與討論</vt:lpstr>
      <vt:lpstr>5. 結果與討論</vt:lpstr>
      <vt:lpstr>5. 結果與討論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</dc:title>
  <dc:creator>陳善治</dc:creator>
  <cp:lastModifiedBy>善治 陳</cp:lastModifiedBy>
  <cp:revision>166</cp:revision>
  <dcterms:modified xsi:type="dcterms:W3CDTF">2023-02-23T07:05:18Z</dcterms:modified>
</cp:coreProperties>
</file>